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5"/>
  </p:notesMasterIdLst>
  <p:sldIdLst>
    <p:sldId id="3825" r:id="rId5"/>
    <p:sldId id="3854" r:id="rId6"/>
    <p:sldId id="3835" r:id="rId7"/>
    <p:sldId id="3837" r:id="rId8"/>
    <p:sldId id="3841" r:id="rId9"/>
    <p:sldId id="3855" r:id="rId10"/>
    <p:sldId id="3842" r:id="rId11"/>
    <p:sldId id="3839" r:id="rId12"/>
    <p:sldId id="3843" r:id="rId13"/>
    <p:sldId id="3860" r:id="rId14"/>
    <p:sldId id="3861" r:id="rId15"/>
    <p:sldId id="3859" r:id="rId16"/>
    <p:sldId id="3862" r:id="rId17"/>
    <p:sldId id="3857" r:id="rId18"/>
    <p:sldId id="3858" r:id="rId19"/>
    <p:sldId id="3856" r:id="rId20"/>
    <p:sldId id="3863" r:id="rId21"/>
    <p:sldId id="3864" r:id="rId22"/>
    <p:sldId id="3845" r:id="rId23"/>
    <p:sldId id="38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76" y="7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explorer.usgs.go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s-txdot.opendata.arcgis.com/dataset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143" y="1826860"/>
            <a:ext cx="7062274" cy="2294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Remote Sensing with Landsat Data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9205" y="4412710"/>
            <a:ext cx="1781469" cy="902388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Arip S. Nur</a:t>
            </a:r>
          </a:p>
          <a:p>
            <a:r>
              <a:rPr lang="en-US" dirty="0">
                <a:solidFill>
                  <a:srgbClr val="FFFFFF"/>
                </a:solidFill>
              </a:rPr>
              <a:t>L20583502</a:t>
            </a:r>
          </a:p>
          <a:p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F86A52-0472-0EED-A591-DB33011B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63" y="5570723"/>
            <a:ext cx="5715000" cy="10287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0AD66C8-F4ED-8B58-8803-A934E6A4945F}"/>
              </a:ext>
            </a:extLst>
          </p:cNvPr>
          <p:cNvSpPr txBox="1">
            <a:spLocks/>
          </p:cNvSpPr>
          <p:nvPr/>
        </p:nvSpPr>
        <p:spPr>
          <a:xfrm>
            <a:off x="7222604" y="4485628"/>
            <a:ext cx="2787028" cy="902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Minhajul Abedin Tajik</a:t>
            </a:r>
          </a:p>
          <a:p>
            <a:r>
              <a:rPr lang="en-US" dirty="0">
                <a:solidFill>
                  <a:srgbClr val="FFFFFF"/>
                </a:solidFill>
              </a:rPr>
              <a:t>L20521113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4ACEC0-D27A-8DD9-5B54-4101D87F30E2}"/>
              </a:ext>
            </a:extLst>
          </p:cNvPr>
          <p:cNvSpPr txBox="1">
            <a:spLocks/>
          </p:cNvSpPr>
          <p:nvPr/>
        </p:nvSpPr>
        <p:spPr>
          <a:xfrm>
            <a:off x="4360790" y="4401573"/>
            <a:ext cx="2787028" cy="902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Rituparna Talukder</a:t>
            </a:r>
          </a:p>
          <a:p>
            <a:r>
              <a:rPr lang="en-US" dirty="0">
                <a:solidFill>
                  <a:srgbClr val="FFFFFF"/>
                </a:solidFill>
              </a:rPr>
              <a:t>L20582919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counter point (GCP) generation from Google Earth Pro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 descr="A satellite view of a land&#10;&#10;Description automatically generated">
            <a:extLst>
              <a:ext uri="{FF2B5EF4-FFF2-40B4-BE49-F238E27FC236}">
                <a16:creationId xmlns:a16="http://schemas.microsoft.com/office/drawing/2014/main" id="{0D8FB3A9-B922-B4D5-AFCB-4F405404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30" y="1690688"/>
            <a:ext cx="8396340" cy="5005717"/>
          </a:xfrm>
        </p:spPr>
      </p:pic>
    </p:spTree>
    <p:extLst>
      <p:ext uri="{BB962C8B-B14F-4D97-AF65-F5344CB8AC3E}">
        <p14:creationId xmlns:p14="http://schemas.microsoft.com/office/powerpoint/2010/main" val="272792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Ground counter point (GCP) generation from NLCD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8FB3A9-B922-B4D5-AFCB-4F405404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97830" y="1487158"/>
            <a:ext cx="8396340" cy="50057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87085-70AB-D8BA-E989-B045F2EBE035}"/>
              </a:ext>
            </a:extLst>
          </p:cNvPr>
          <p:cNvSpPr txBox="1"/>
          <p:nvPr/>
        </p:nvSpPr>
        <p:spPr>
          <a:xfrm>
            <a:off x="448574" y="3168451"/>
            <a:ext cx="160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-500 points randomly distributed</a:t>
            </a:r>
          </a:p>
          <a:p>
            <a:r>
              <a:rPr lang="en-US" dirty="0"/>
              <a:t>-NLCD 2001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0799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change of 1984-1993 from </a:t>
            </a:r>
            <a:r>
              <a:rPr lang="en-US" dirty="0" err="1"/>
              <a:t>Kmeans</a:t>
            </a:r>
            <a:r>
              <a:rPr lang="en-US" dirty="0"/>
              <a:t> clustering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DB7A946-A2F3-952E-06FD-82E620B67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3644" y="1660496"/>
            <a:ext cx="5990507" cy="385921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591DD8-1858-EC08-5D86-0E730363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80667"/>
            <a:ext cx="5617417" cy="36188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95822-733A-1619-E512-454028DAF713}"/>
              </a:ext>
            </a:extLst>
          </p:cNvPr>
          <p:cNvSpPr txBox="1"/>
          <p:nvPr/>
        </p:nvSpPr>
        <p:spPr>
          <a:xfrm>
            <a:off x="2986177" y="5176100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1984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E7E462-B74D-AEF7-2A37-3911E71781CF}"/>
              </a:ext>
            </a:extLst>
          </p:cNvPr>
          <p:cNvSpPr txBox="1"/>
          <p:nvPr/>
        </p:nvSpPr>
        <p:spPr>
          <a:xfrm>
            <a:off x="9205823" y="5214871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55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change of cluster 1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Content Placeholder 16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9C7833ED-ACF9-D4FC-FCB6-D22BC5AB5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540" y="1911350"/>
            <a:ext cx="7064920" cy="3859213"/>
          </a:xfrm>
        </p:spPr>
      </p:pic>
    </p:spTree>
    <p:extLst>
      <p:ext uri="{BB962C8B-B14F-4D97-AF65-F5344CB8AC3E}">
        <p14:creationId xmlns:p14="http://schemas.microsoft.com/office/powerpoint/2010/main" val="339598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change of cluster 2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Content Placeholder 12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7BB8B63-254E-6C33-43A7-D73C4F7CC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755" y="1911350"/>
            <a:ext cx="7048790" cy="38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0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change of cluster 3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04C8DA90-0AB2-F058-FCBD-FB0B854D1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089" y="1911350"/>
            <a:ext cx="7557822" cy="3859213"/>
          </a:xfrm>
        </p:spPr>
      </p:pic>
    </p:spTree>
    <p:extLst>
      <p:ext uri="{BB962C8B-B14F-4D97-AF65-F5344CB8AC3E}">
        <p14:creationId xmlns:p14="http://schemas.microsoft.com/office/powerpoint/2010/main" val="331115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445E-7D07-F806-CCEB-CEBBE9A5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change of cluster 4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7DBA1-0BD7-85D9-EEC0-20B168D8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DB368-52D5-07EE-5614-2B599262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FC00-B03C-1E5F-C78C-89D27205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 descr="A graph of a number of raster&#10;&#10;Description automatically generated">
            <a:extLst>
              <a:ext uri="{FF2B5EF4-FFF2-40B4-BE49-F238E27FC236}">
                <a16:creationId xmlns:a16="http://schemas.microsoft.com/office/drawing/2014/main" id="{19C13893-94DD-B910-2D51-E9E33301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058" y="1899263"/>
            <a:ext cx="6664469" cy="3832069"/>
          </a:xfrm>
        </p:spPr>
      </p:pic>
    </p:spTree>
    <p:extLst>
      <p:ext uri="{BB962C8B-B14F-4D97-AF65-F5344CB8AC3E}">
        <p14:creationId xmlns:p14="http://schemas.microsoft.com/office/powerpoint/2010/main" val="425837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CA_Resultsfrom1984_2024">
            <a:hlinkClick r:id="" action="ppaction://media"/>
            <a:extLst>
              <a:ext uri="{FF2B5EF4-FFF2-40B4-BE49-F238E27FC236}">
                <a16:creationId xmlns:a16="http://schemas.microsoft.com/office/drawing/2014/main" id="{4F29B85D-BD32-B726-7412-7C6B0A3DA0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729" y="136525"/>
            <a:ext cx="10858723" cy="61176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7095B-24DF-78FE-D54E-9A4DCB05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3127-BAEB-43F3-77A0-29D73F2A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1DE7C-F9B6-95AF-4E5C-0CD28D47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05F4-5FAC-46FC-BB19-94A4FB1B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Kmeans results from 1984-2024">
            <a:hlinkClick r:id="" action="ppaction://media"/>
            <a:extLst>
              <a:ext uri="{FF2B5EF4-FFF2-40B4-BE49-F238E27FC236}">
                <a16:creationId xmlns:a16="http://schemas.microsoft.com/office/drawing/2014/main" id="{7502EC9E-296F-A853-FA31-D88CC755E8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496" y="164306"/>
            <a:ext cx="11113008" cy="62608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7091-C0A0-AED7-2F62-FA289E338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91C00-3A4F-9E34-7D17-CD6D4879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BA3FA-419A-1A0D-7C53-73EC4E71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7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DAB1-0830-B78A-F5D4-180A9562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08E74-206C-0A5D-8044-5152F731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5DF98-913E-32DD-F8B4-06BB8F0C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95734-8ED6-56BD-406E-2659B165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87EC7-7A8F-8A31-5208-1E66FDF8C77A}"/>
              </a:ext>
            </a:extLst>
          </p:cNvPr>
          <p:cNvSpPr txBox="1"/>
          <p:nvPr/>
        </p:nvSpPr>
        <p:spPr>
          <a:xfrm>
            <a:off x="909446" y="1746852"/>
            <a:ext cx="9855010" cy="37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Cloud Cover and Pre-processing: </a:t>
            </a:r>
            <a:r>
              <a:rPr lang="en-US" dirty="0"/>
              <a:t>Scenes with high cloud cover are excluded from analysis.</a:t>
            </a:r>
          </a:p>
          <a:p>
            <a:pPr marL="342900" indent="-342900">
              <a:buAutoNum type="arabicPeriod"/>
            </a:pPr>
            <a:r>
              <a:rPr lang="en-US" b="1" dirty="0"/>
              <a:t>Spatial Resolution: </a:t>
            </a:r>
            <a:r>
              <a:rPr lang="en-US" dirty="0"/>
              <a:t>Landsat data (typically 30-meter resolution) adequately captures land cover features, later 200x200 m was considered for HCA.</a:t>
            </a:r>
          </a:p>
          <a:p>
            <a:pPr marL="342900" indent="-342900">
              <a:buAutoNum type="arabicPeriod"/>
            </a:pPr>
            <a:r>
              <a:rPr lang="en-US" b="1" dirty="0"/>
              <a:t>Ground Control Points (GCPs): </a:t>
            </a:r>
            <a:r>
              <a:rPr lang="en-US" dirty="0"/>
              <a:t>GCPs accurately represent land cover classes.</a:t>
            </a:r>
          </a:p>
          <a:p>
            <a:pPr marL="342900" indent="-342900">
              <a:buAutoNum type="arabicPeriod"/>
            </a:pPr>
            <a:r>
              <a:rPr lang="en-US" b="1" dirty="0"/>
              <a:t>Land Cover Classification Algorithms: </a:t>
            </a:r>
            <a:r>
              <a:rPr lang="en-US" dirty="0"/>
              <a:t>K-means and hierarchical clustering are appropriate for unsupervised classification.</a:t>
            </a:r>
            <a:endParaRPr lang="en-US" b="1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Land 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Class: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4cluster were taken to represent 4 land classes, so overall a coarse observation has been done on the dataset.</a:t>
            </a:r>
            <a:endParaRPr lang="en-US" b="1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Data Quality and Consistency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dirty="0"/>
              <a:t>The Landsat data acquired across different decades (1984–2023) is consistent in terms of sensor calibration, atmospheric correction, and geometric accuracy.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3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FADA700-8F83-6E27-D8EB-E16620EEA5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459009" y="3856687"/>
            <a:ext cx="2439569" cy="10285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DCBF1B-D835-001D-5289-FD633928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8859147" cy="1028511"/>
          </a:xfrm>
        </p:spPr>
        <p:txBody>
          <a:bodyPr/>
          <a:lstStyle/>
          <a:p>
            <a:r>
              <a:rPr lang="en-US" dirty="0"/>
              <a:t>Area of Interest and Data Source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E43159-AD8A-5B09-9A73-613F73B9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54" y="3683362"/>
            <a:ext cx="6456527" cy="236441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Landsat C2 U.S Analysis Ready Data (ARD) </a:t>
            </a:r>
            <a:r>
              <a:rPr lang="en-US" sz="2000" dirty="0">
                <a:hlinkClick r:id="rId3"/>
              </a:rPr>
              <a:t>https://earthexplorer.usgs.gov/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Texas County Boundaries             </a:t>
            </a:r>
            <a:r>
              <a:rPr lang="en-US" sz="2000" dirty="0">
                <a:hlinkClick r:id="rId4"/>
              </a:rPr>
              <a:t>https://gis-txdot.opendata.arcgis.com/datasets/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31DE18-8467-E91D-B93E-B0BCF5C6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604477-52C1-897D-6CB9-A73DAA49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52EE44-A6AC-60B4-3124-C4A7D3B3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A29C-B672-26D0-506A-C87EFB5C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94" y="4885198"/>
            <a:ext cx="2387483" cy="1028511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47C54D9-DD55-3A0A-EA14-A20BD4AC6B08}"/>
              </a:ext>
            </a:extLst>
          </p:cNvPr>
          <p:cNvSpPr txBox="1">
            <a:spLocks/>
          </p:cNvSpPr>
          <p:nvPr/>
        </p:nvSpPr>
        <p:spPr>
          <a:xfrm>
            <a:off x="783437" y="1164663"/>
            <a:ext cx="6456527" cy="2364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- Chambers County, Texas</a:t>
            </a:r>
          </a:p>
          <a:p>
            <a:r>
              <a:rPr lang="en-US" sz="1800" dirty="0"/>
              <a:t>Area: </a:t>
            </a:r>
            <a:r>
              <a:rPr lang="pl-PL" sz="1800" dirty="0"/>
              <a:t>871 sq mi (2,260 km2)</a:t>
            </a:r>
            <a:r>
              <a:rPr lang="en-US" sz="1800" dirty="0"/>
              <a:t> (Wikipedia)</a:t>
            </a:r>
          </a:p>
          <a:p>
            <a:r>
              <a:rPr lang="en-US" sz="1800" dirty="0"/>
              <a:t>Location: The Gulf Coast region of Texas, approximately 35 miles east of Houston.</a:t>
            </a:r>
          </a:p>
          <a:p>
            <a:r>
              <a:rPr lang="en-US" sz="1800" dirty="0"/>
              <a:t>- Timeline (1984 – 2024)</a:t>
            </a:r>
          </a:p>
          <a:p>
            <a:r>
              <a:rPr lang="en-US" sz="1800" dirty="0"/>
              <a:t>-Cloud Cover (0-5%)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7CBED-32AC-D86E-FA22-52531CB82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889" y="505862"/>
            <a:ext cx="3620616" cy="32466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890F9C-2B94-A7AF-B9D8-4ED783EF0B33}"/>
              </a:ext>
            </a:extLst>
          </p:cNvPr>
          <p:cNvSpPr txBox="1"/>
          <p:nvPr/>
        </p:nvSpPr>
        <p:spPr>
          <a:xfrm>
            <a:off x="9207661" y="1731529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FF"/>
                </a:highlight>
              </a:rPr>
              <a:t>TEXAS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99B3A-CD61-B09A-5EFE-5B5FE98F5DB5}"/>
              </a:ext>
            </a:extLst>
          </p:cNvPr>
          <p:cNvSpPr txBox="1"/>
          <p:nvPr/>
        </p:nvSpPr>
        <p:spPr>
          <a:xfrm>
            <a:off x="10708513" y="2729932"/>
            <a:ext cx="106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800080"/>
                </a:highlight>
              </a:rPr>
              <a:t>Chambers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1EF5F5-C401-0C43-1F2D-74F2328F3C13}"/>
              </a:ext>
            </a:extLst>
          </p:cNvPr>
          <p:cNvCxnSpPr/>
          <p:nvPr/>
        </p:nvCxnSpPr>
        <p:spPr>
          <a:xfrm>
            <a:off x="10708513" y="2488557"/>
            <a:ext cx="391609" cy="24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30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1014521"/>
            <a:ext cx="4302657" cy="4743884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3754-8739-B169-E072-933619D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BA03-F02C-D651-9675-E586B8B2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67FBF-B4C6-91F8-04D5-4D0B46E4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C953-07EB-4983-5445-B5097EE5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9AA09F-0B36-B3BA-306C-7E23201F6055}"/>
              </a:ext>
            </a:extLst>
          </p:cNvPr>
          <p:cNvSpPr/>
          <p:nvPr/>
        </p:nvSpPr>
        <p:spPr>
          <a:xfrm>
            <a:off x="1783141" y="2801202"/>
            <a:ext cx="341745" cy="480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E24A9-1AD2-78F8-543F-6BDBA020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10" y="1834688"/>
            <a:ext cx="4842190" cy="307880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B53F469-92CE-51F0-640C-D7661F119CB7}"/>
              </a:ext>
            </a:extLst>
          </p:cNvPr>
          <p:cNvSpPr txBox="1">
            <a:spLocks/>
          </p:cNvSpPr>
          <p:nvPr/>
        </p:nvSpPr>
        <p:spPr>
          <a:xfrm>
            <a:off x="2377633" y="2012536"/>
            <a:ext cx="6456527" cy="2364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Making Composite (using ‘terra’)</a:t>
            </a:r>
          </a:p>
          <a:p>
            <a:r>
              <a:rPr lang="en-US" sz="1800" dirty="0"/>
              <a:t>- Mosaicking (Mean)</a:t>
            </a:r>
          </a:p>
          <a:p>
            <a:r>
              <a:rPr lang="en-US" sz="1800" dirty="0"/>
              <a:t>- Masking</a:t>
            </a:r>
          </a:p>
          <a:p>
            <a:r>
              <a:rPr lang="en-US" sz="1800" dirty="0"/>
              <a:t>- Cropping</a:t>
            </a:r>
          </a:p>
          <a:p>
            <a:r>
              <a:rPr lang="en-US" sz="1800" dirty="0"/>
              <a:t>- Combining</a:t>
            </a:r>
          </a:p>
          <a:p>
            <a:r>
              <a:rPr lang="en-US" sz="1800" dirty="0"/>
              <a:t>- Resampling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27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3754-8739-B169-E072-933619D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BA03-F02C-D651-9675-E586B8B2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67FBF-B4C6-91F8-04D5-4D0B46E4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C953-07EB-4983-5445-B5097EE5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156C1D-2F5E-2FD3-BB8B-0438EFA82B23}"/>
              </a:ext>
            </a:extLst>
          </p:cNvPr>
          <p:cNvSpPr/>
          <p:nvPr/>
        </p:nvSpPr>
        <p:spPr>
          <a:xfrm>
            <a:off x="1783141" y="2801202"/>
            <a:ext cx="341745" cy="480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4395A-10C5-BF31-1F81-F97B179F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374" y="2099119"/>
            <a:ext cx="2281693" cy="1636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0642A-77C7-B275-B989-42A2434B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4145"/>
            <a:ext cx="2490709" cy="178681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6C419D-3D81-B51B-0086-9A14E7DCFECA}"/>
              </a:ext>
            </a:extLst>
          </p:cNvPr>
          <p:cNvSpPr/>
          <p:nvPr/>
        </p:nvSpPr>
        <p:spPr>
          <a:xfrm>
            <a:off x="8455306" y="2815799"/>
            <a:ext cx="856527" cy="462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0D47707-6706-6823-6AE8-FE2A3A508A3E}"/>
              </a:ext>
            </a:extLst>
          </p:cNvPr>
          <p:cNvSpPr txBox="1">
            <a:spLocks/>
          </p:cNvSpPr>
          <p:nvPr/>
        </p:nvSpPr>
        <p:spPr>
          <a:xfrm>
            <a:off x="810336" y="1901989"/>
            <a:ext cx="6456527" cy="534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- Histogram Equalization/ Increasing Contrast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1D2969-C57A-4EBC-D344-0D0EAFF7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70" y="4227230"/>
            <a:ext cx="3158172" cy="2265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9D990-E094-53FE-7A76-69D5A94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607" y="4343017"/>
            <a:ext cx="3050629" cy="21884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C5CA106-EEAC-EE59-B896-FFD7D0AD5482}"/>
              </a:ext>
            </a:extLst>
          </p:cNvPr>
          <p:cNvSpPr/>
          <p:nvPr/>
        </p:nvSpPr>
        <p:spPr>
          <a:xfrm>
            <a:off x="8342031" y="4915768"/>
            <a:ext cx="856527" cy="462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643409-4C1C-21AA-741B-A09048FC5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70" y="2776221"/>
            <a:ext cx="4731926" cy="30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8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DAB1-0830-B78A-F5D4-180A95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en-US" dirty="0"/>
              <a:t>Exploratory Data Analysis 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08E74-206C-0A5D-8044-5152F731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5DF98-913E-32DD-F8B4-06BB8F0C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95734-8ED6-56BD-406E-2659B165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294372-A4EF-B109-AE14-A3D5254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60" y="4610107"/>
            <a:ext cx="9926435" cy="161947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14307E2-A90B-989B-DEB8-92194324A746}"/>
              </a:ext>
            </a:extLst>
          </p:cNvPr>
          <p:cNvSpPr txBox="1">
            <a:spLocks/>
          </p:cNvSpPr>
          <p:nvPr/>
        </p:nvSpPr>
        <p:spPr>
          <a:xfrm>
            <a:off x="810336" y="1901989"/>
            <a:ext cx="6456527" cy="186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Principal Component Analysis (PCA)</a:t>
            </a:r>
          </a:p>
          <a:p>
            <a:r>
              <a:rPr lang="en-US" sz="1800" b="1" dirty="0"/>
              <a:t>- PCA Loadings</a:t>
            </a:r>
          </a:p>
          <a:p>
            <a:r>
              <a:rPr lang="en-US" sz="1800" b="1" dirty="0"/>
              <a:t>- PCA Scores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871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D792-8014-A9BE-74D1-2027E038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6"/>
            <a:ext cx="10515600" cy="808546"/>
          </a:xfrm>
        </p:spPr>
        <p:txBody>
          <a:bodyPr/>
          <a:lstStyle/>
          <a:p>
            <a:r>
              <a:rPr lang="en-ID" dirty="0"/>
              <a:t>PCA Loading Change overtime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F5-A209-D0FF-6E9D-C0F4B2D7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AF863-7F3E-E20A-354B-41D62E50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05E59-8124-F063-C621-DF4F77E0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 graph showing the progress of aerosol&#10;&#10;Description automatically generated">
            <a:extLst>
              <a:ext uri="{FF2B5EF4-FFF2-40B4-BE49-F238E27FC236}">
                <a16:creationId xmlns:a16="http://schemas.microsoft.com/office/drawing/2014/main" id="{444B76A7-013E-8522-6136-195EF843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3672"/>
            <a:ext cx="3212361" cy="2304520"/>
          </a:xfrm>
          <a:prstGeom prst="rect">
            <a:avLst/>
          </a:prstGeom>
        </p:spPr>
      </p:pic>
      <p:pic>
        <p:nvPicPr>
          <p:cNvPr id="14" name="Picture 13" descr="A graph showing the progress of a load&#10;&#10;Description automatically generated">
            <a:extLst>
              <a:ext uri="{FF2B5EF4-FFF2-40B4-BE49-F238E27FC236}">
                <a16:creationId xmlns:a16="http://schemas.microsoft.com/office/drawing/2014/main" id="{275A8A3E-3586-9361-CE56-79210DB7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265" y="1141491"/>
            <a:ext cx="3302080" cy="2336702"/>
          </a:xfrm>
          <a:prstGeom prst="rect">
            <a:avLst/>
          </a:prstGeom>
        </p:spPr>
      </p:pic>
      <p:pic>
        <p:nvPicPr>
          <p:cNvPr id="16" name="Picture 15" descr="A graph showing the progress of a number of loadings&#10;&#10;Description automatically generated">
            <a:extLst>
              <a:ext uri="{FF2B5EF4-FFF2-40B4-BE49-F238E27FC236}">
                <a16:creationId xmlns:a16="http://schemas.microsoft.com/office/drawing/2014/main" id="{FC0E7839-0398-6086-93E3-ED5AEC72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441" y="1138651"/>
            <a:ext cx="3437468" cy="2336702"/>
          </a:xfrm>
          <a:prstGeom prst="rect">
            <a:avLst/>
          </a:prstGeom>
        </p:spPr>
      </p:pic>
      <p:pic>
        <p:nvPicPr>
          <p:cNvPr id="18" name="Picture 17" descr="A graph showing the progress of a graph&#10;&#10;Description automatically generated with medium confidence">
            <a:extLst>
              <a:ext uri="{FF2B5EF4-FFF2-40B4-BE49-F238E27FC236}">
                <a16:creationId xmlns:a16="http://schemas.microsoft.com/office/drawing/2014/main" id="{655EB3D6-B89A-C62C-BEC8-ECEF3AEA8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04911"/>
            <a:ext cx="3212361" cy="2304520"/>
          </a:xfrm>
          <a:prstGeom prst="rect">
            <a:avLst/>
          </a:prstGeom>
        </p:spPr>
      </p:pic>
      <p:pic>
        <p:nvPicPr>
          <p:cNvPr id="20" name="Picture 19" descr="A graph showing the progress of a band&#10;&#10;Description automatically generated">
            <a:extLst>
              <a:ext uri="{FF2B5EF4-FFF2-40B4-BE49-F238E27FC236}">
                <a16:creationId xmlns:a16="http://schemas.microsoft.com/office/drawing/2014/main" id="{FB39D97A-7E87-3065-3361-48AFDB8D9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266" y="3604911"/>
            <a:ext cx="3302080" cy="2304520"/>
          </a:xfrm>
          <a:prstGeom prst="rect">
            <a:avLst/>
          </a:prstGeom>
        </p:spPr>
      </p:pic>
      <p:pic>
        <p:nvPicPr>
          <p:cNvPr id="22" name="Picture 21" descr="A graph showing the progress of a number of loadings&#10;&#10;Description automatically generated">
            <a:extLst>
              <a:ext uri="{FF2B5EF4-FFF2-40B4-BE49-F238E27FC236}">
                <a16:creationId xmlns:a16="http://schemas.microsoft.com/office/drawing/2014/main" id="{0E8FCEC3-904F-E430-B15F-A59EFA9AD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1440" y="3572728"/>
            <a:ext cx="3437467" cy="23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9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3754-8739-B169-E072-933619D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Unsupervised Classification (Node Optimization)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BA03-F02C-D651-9675-E586B8B2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67FBF-B4C6-91F8-04D5-4D0B46E4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C953-07EB-4983-5445-B5097EE5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894C2-C7C1-5EBB-3FFC-EA66A15F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74" y="2270294"/>
            <a:ext cx="4200646" cy="2317411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6103B1A-6B45-7A4F-D279-E2682F986657}"/>
              </a:ext>
            </a:extLst>
          </p:cNvPr>
          <p:cNvSpPr txBox="1">
            <a:spLocks/>
          </p:cNvSpPr>
          <p:nvPr/>
        </p:nvSpPr>
        <p:spPr>
          <a:xfrm>
            <a:off x="946447" y="2270294"/>
            <a:ext cx="6456527" cy="186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- Elbow Method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5" name="Picture 14" descr="A graph showing the number of clusters&#10;&#10;Description automatically generated">
            <a:extLst>
              <a:ext uri="{FF2B5EF4-FFF2-40B4-BE49-F238E27FC236}">
                <a16:creationId xmlns:a16="http://schemas.microsoft.com/office/drawing/2014/main" id="{3EB5D2D0-8740-F6C7-FC17-D5DAAEF1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97" y="3177921"/>
            <a:ext cx="4586227" cy="317842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E0D72A3-AA88-B067-BB80-BBF3B5C7F1C2}"/>
              </a:ext>
            </a:extLst>
          </p:cNvPr>
          <p:cNvSpPr/>
          <p:nvPr/>
        </p:nvSpPr>
        <p:spPr>
          <a:xfrm>
            <a:off x="2777924" y="5312780"/>
            <a:ext cx="179408" cy="202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08E74-206C-0A5D-8044-5152F731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5DF98-913E-32DD-F8B4-06BB8F0C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95734-8ED6-56BD-406E-2659B165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CE48C1-939C-8F36-4254-3AB5A7DF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Classification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981AA8-6F68-ED3D-8971-B7DBFF58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4" y="4355821"/>
            <a:ext cx="10250330" cy="2000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2B531F-A0B8-CDDB-5703-52ED20EF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43" y="1690688"/>
            <a:ext cx="3541723" cy="2529362"/>
          </a:xfrm>
          <a:prstGeom prst="rect">
            <a:avLst/>
          </a:prstGeom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89F0625-C231-7E1F-DBF5-DF63994491F9}"/>
              </a:ext>
            </a:extLst>
          </p:cNvPr>
          <p:cNvSpPr txBox="1">
            <a:spLocks/>
          </p:cNvSpPr>
          <p:nvPr/>
        </p:nvSpPr>
        <p:spPr>
          <a:xfrm>
            <a:off x="1041829" y="2125126"/>
            <a:ext cx="6456527" cy="186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- </a:t>
            </a:r>
            <a:r>
              <a:rPr lang="en-US" sz="1800" b="1" dirty="0" err="1"/>
              <a:t>Kmeans</a:t>
            </a:r>
            <a:endParaRPr lang="en-US" sz="1800" b="1" dirty="0"/>
          </a:p>
          <a:p>
            <a:r>
              <a:rPr lang="en-US" sz="1800" b="1" dirty="0"/>
              <a:t>  </a:t>
            </a:r>
            <a:r>
              <a:rPr lang="en-US" sz="1800" dirty="0"/>
              <a:t>- Using optimized nodes (cluster)</a:t>
            </a:r>
          </a:p>
          <a:p>
            <a:r>
              <a:rPr lang="en-US" sz="1800" dirty="0"/>
              <a:t>  - Used 30x30 resolution data</a:t>
            </a:r>
          </a:p>
          <a:p>
            <a:r>
              <a:rPr lang="en-US" sz="1800" dirty="0"/>
              <a:t>  - Used PC1:PC3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087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3754-8739-B169-E072-933619D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Classification (HCA)</a:t>
            </a:r>
            <a:endParaRPr lang="en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BA03-F02C-D651-9675-E586B8B2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67FBF-B4C6-91F8-04D5-4D0B46E4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C953-07EB-4983-5445-B5097EE5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85C14-6BDC-61E1-95BF-AFBA0372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5" y="4328674"/>
            <a:ext cx="9345329" cy="1962424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7495CB8-3DED-593D-AD73-79C1583F00E7}"/>
              </a:ext>
            </a:extLst>
          </p:cNvPr>
          <p:cNvSpPr txBox="1">
            <a:spLocks/>
          </p:cNvSpPr>
          <p:nvPr/>
        </p:nvSpPr>
        <p:spPr>
          <a:xfrm>
            <a:off x="1041829" y="2125126"/>
            <a:ext cx="6456527" cy="186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- HCA</a:t>
            </a:r>
          </a:p>
          <a:p>
            <a:r>
              <a:rPr lang="en-US" sz="1800" b="1" dirty="0"/>
              <a:t>  </a:t>
            </a:r>
            <a:r>
              <a:rPr lang="en-US" sz="1800" dirty="0"/>
              <a:t>- Using optimized nodes (cluster)</a:t>
            </a:r>
          </a:p>
          <a:p>
            <a:r>
              <a:rPr lang="en-US" sz="1800" dirty="0"/>
              <a:t>  - Used 200x200m resolution data</a:t>
            </a:r>
          </a:p>
          <a:p>
            <a:r>
              <a:rPr lang="en-US" sz="1800" dirty="0"/>
              <a:t>  - Used PC1:PC3</a:t>
            </a:r>
          </a:p>
          <a:p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13ECA-341A-FA6E-D2C0-1189E542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09" y="1491054"/>
            <a:ext cx="4417961" cy="31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8980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{E57B17B2-5DE2-4CB0-8F60-B673B5E0E6C6}tf78504181_win32</Template>
  <TotalTime>783</TotalTime>
  <Words>478</Words>
  <Application>Microsoft Office PowerPoint</Application>
  <PresentationFormat>Widescreen</PresentationFormat>
  <Paragraphs>119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Avenir Next LT Pro</vt:lpstr>
      <vt:lpstr>Calibri</vt:lpstr>
      <vt:lpstr>Tw Cen MT</vt:lpstr>
      <vt:lpstr>ShapesVTI</vt:lpstr>
      <vt:lpstr>Remote Sensing with Landsat Data </vt:lpstr>
      <vt:lpstr>Area of Interest and Data Source</vt:lpstr>
      <vt:lpstr>Pre-processing</vt:lpstr>
      <vt:lpstr>Exploratory Data Analysis </vt:lpstr>
      <vt:lpstr>Exploratory Data Analysis </vt:lpstr>
      <vt:lpstr>PCA Loading Change overtime</vt:lpstr>
      <vt:lpstr>Unsupervised Classification (Node Optimization)</vt:lpstr>
      <vt:lpstr>Unsupervised Classification (Kmeans)</vt:lpstr>
      <vt:lpstr>Unsupervised Classification (HCA)</vt:lpstr>
      <vt:lpstr>Ground counter point (GCP) generation from Google Earth Pro</vt:lpstr>
      <vt:lpstr>Ground counter point (GCP) generation from NLCD</vt:lpstr>
      <vt:lpstr>Spatial change of 1984-1993 from Kmeans clustering</vt:lpstr>
      <vt:lpstr>Time series change of cluster 1</vt:lpstr>
      <vt:lpstr>Time series change of cluster 2</vt:lpstr>
      <vt:lpstr>Time series change of cluster 3</vt:lpstr>
      <vt:lpstr>Time series change of cluster 4</vt:lpstr>
      <vt:lpstr>PowerPoint Presentation</vt:lpstr>
      <vt:lpstr>PowerPoint Presentation</vt:lpstr>
      <vt:lpstr>Assumptions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Arip S Nur</dc:creator>
  <cp:lastModifiedBy>Minhajul Abedin Tajik</cp:lastModifiedBy>
  <cp:revision>23</cp:revision>
  <dcterms:created xsi:type="dcterms:W3CDTF">2023-04-15T21:02:59Z</dcterms:created>
  <dcterms:modified xsi:type="dcterms:W3CDTF">2024-03-19T22:36:18Z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